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Prata" charset="-52"/>
      <p:regular r:id="rId20"/>
    </p:embeddedFont>
    <p:embeddedFont>
      <p:font typeface="Raleway" charset="-52"/>
      <p:regular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-5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us@lixmuseum.b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899005" y="1028700"/>
            <a:ext cx="2489990" cy="863196"/>
          </a:xfrm>
          <a:custGeom>
            <a:avLst/>
            <a:gdLst/>
            <a:ahLst/>
            <a:cxnLst/>
            <a:rect l="l" t="t" r="r" b="b"/>
            <a:pathLst>
              <a:path w="2489990" h="863196">
                <a:moveTo>
                  <a:pt x="0" y="0"/>
                </a:moveTo>
                <a:lnTo>
                  <a:pt x="2489990" y="0"/>
                </a:lnTo>
                <a:lnTo>
                  <a:pt x="2489990" y="863196"/>
                </a:lnTo>
                <a:lnTo>
                  <a:pt x="0" y="86319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4893627"/>
            <a:ext cx="18288000" cy="575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300">
                <a:solidFill>
                  <a:srgbClr val="344E41"/>
                </a:solidFill>
                <a:latin typeface="Prata"/>
              </a:rPr>
              <a:t>"ЛИДСКИЙ ИСТОРИКО-ХУДОЖЕСТВЕННЫЙ МУЗЕЙ"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76554" y="3265558"/>
            <a:ext cx="12734892" cy="599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344E41"/>
                </a:solidFill>
                <a:latin typeface="Raleway"/>
              </a:rPr>
              <a:t>ГОСУДАРСТВЕННОЕ УЧРЕЖДЕНИЕ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87109" y="9510857"/>
            <a:ext cx="5913783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44E41"/>
                </a:solidFill>
                <a:latin typeface="Raleway"/>
              </a:rPr>
              <a:t>lixmuseum.by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803269" y="9510857"/>
            <a:ext cx="3456031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344E41"/>
                </a:solidFill>
                <a:latin typeface="Raleway"/>
                <a:hlinkClick r:id="rId3" tooltip="mailto:mus@lixmuseum.by"/>
              </a:rPr>
              <a:t>mus@lixmuseum.by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9510857"/>
            <a:ext cx="2956891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4E41"/>
                </a:solidFill>
                <a:latin typeface="Raleway"/>
              </a:rPr>
              <a:t> 2024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76554" y="5874320"/>
            <a:ext cx="12734892" cy="599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344E41"/>
                </a:solidFill>
                <a:latin typeface="Raleway"/>
              </a:rPr>
              <a:t>СОЦИАЛЬНЫЕ ИСТОРИИ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144000" y="1967431"/>
            <a:ext cx="8338120" cy="5560827"/>
          </a:xfrm>
          <a:custGeom>
            <a:avLst/>
            <a:gdLst/>
            <a:ahLst/>
            <a:cxnLst/>
            <a:rect l="l" t="t" r="r" b="b"/>
            <a:pathLst>
              <a:path w="8338120" h="5560827">
                <a:moveTo>
                  <a:pt x="0" y="0"/>
                </a:moveTo>
                <a:lnTo>
                  <a:pt x="8338120" y="0"/>
                </a:lnTo>
                <a:lnTo>
                  <a:pt x="8338120" y="5560827"/>
                </a:lnTo>
                <a:lnTo>
                  <a:pt x="0" y="556082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1" y="1815031"/>
            <a:ext cx="7810500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37"/>
              </a:lnSpc>
            </a:pPr>
            <a:r>
              <a:rPr lang="en-US" sz="4100" dirty="0">
                <a:solidFill>
                  <a:srgbClr val="344E41"/>
                </a:solidFill>
                <a:latin typeface="Prata Bold"/>
              </a:rPr>
              <a:t>ВИЗИТ В </a:t>
            </a:r>
          </a:p>
          <a:p>
            <a:pPr algn="l">
              <a:lnSpc>
                <a:spcPts val="6437"/>
              </a:lnSpc>
            </a:pPr>
            <a:r>
              <a:rPr lang="en-US" sz="4100" dirty="0">
                <a:solidFill>
                  <a:srgbClr val="344E41"/>
                </a:solidFill>
                <a:latin typeface="Prata Bold"/>
              </a:rPr>
              <a:t>ДОМ ВАЛЕНТИНА ТАВЛАЯ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022039"/>
            <a:ext cx="68199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2400" dirty="0" err="1" smtClean="0">
                <a:solidFill>
                  <a:srgbClr val="344E41"/>
                </a:solidFill>
                <a:latin typeface="Raleway"/>
              </a:rPr>
              <a:t>Лидск</a:t>
            </a:r>
            <a:r>
              <a:rPr lang="be-BY" sz="2400" dirty="0" smtClean="0">
                <a:solidFill>
                  <a:srgbClr val="344E41"/>
                </a:solidFill>
                <a:latin typeface="Raleway"/>
              </a:rPr>
              <a:t>ий</a:t>
            </a:r>
            <a:r>
              <a:rPr lang="en-US" sz="2400" dirty="0" smtClean="0">
                <a:solidFill>
                  <a:srgbClr val="344E41"/>
                </a:solidFill>
                <a:latin typeface="Raleway"/>
              </a:rPr>
              <a:t> </a:t>
            </a:r>
            <a:r>
              <a:rPr lang="en-US" sz="2400" dirty="0" err="1" smtClean="0">
                <a:solidFill>
                  <a:srgbClr val="344E41"/>
                </a:solidFill>
                <a:latin typeface="Raleway"/>
              </a:rPr>
              <a:t>историко-художественн</a:t>
            </a:r>
            <a:r>
              <a:rPr lang="ru-RU" sz="2400" dirty="0" err="1" smtClean="0">
                <a:solidFill>
                  <a:srgbClr val="344E41"/>
                </a:solidFill>
                <a:latin typeface="Raleway"/>
              </a:rPr>
              <a:t>ый</a:t>
            </a:r>
            <a:r>
              <a:rPr lang="en-US" sz="2400" dirty="0" smtClean="0">
                <a:solidFill>
                  <a:srgbClr val="344E41"/>
                </a:solidFill>
                <a:latin typeface="Raleway"/>
              </a:rPr>
              <a:t> </a:t>
            </a:r>
            <a:r>
              <a:rPr lang="en-US" sz="2400" dirty="0" err="1" smtClean="0">
                <a:solidFill>
                  <a:srgbClr val="344E41"/>
                </a:solidFill>
                <a:latin typeface="Raleway"/>
              </a:rPr>
              <a:t>музе</a:t>
            </a:r>
            <a:r>
              <a:rPr lang="ru-RU" sz="2400" dirty="0" err="1" smtClean="0">
                <a:solidFill>
                  <a:srgbClr val="344E41"/>
                </a:solidFill>
                <a:latin typeface="Raleway"/>
              </a:rPr>
              <a:t>й</a:t>
            </a:r>
            <a:r>
              <a:rPr lang="ru-RU" sz="2400" dirty="0" smtClean="0">
                <a:solidFill>
                  <a:srgbClr val="344E41"/>
                </a:solidFill>
                <a:latin typeface="Raleway"/>
              </a:rPr>
              <a:t>,</a:t>
            </a:r>
            <a:endParaRPr lang="en-US" sz="2400" dirty="0">
              <a:solidFill>
                <a:srgbClr val="344E41"/>
              </a:solidFill>
              <a:latin typeface="Raleway"/>
            </a:endParaRPr>
          </a:p>
          <a:p>
            <a:pPr algn="just">
              <a:lnSpc>
                <a:spcPts val="3600"/>
              </a:lnSpc>
            </a:pPr>
            <a:r>
              <a:rPr lang="en-US" sz="2400" dirty="0" err="1">
                <a:solidFill>
                  <a:srgbClr val="344E41"/>
                </a:solidFill>
                <a:latin typeface="Raleway"/>
              </a:rPr>
              <a:t>Лида</a:t>
            </a:r>
            <a:r>
              <a:rPr lang="en-US" sz="2400" dirty="0">
                <a:solidFill>
                  <a:srgbClr val="344E41"/>
                </a:solidFill>
                <a:latin typeface="Raleway"/>
              </a:rPr>
              <a:t>, </a:t>
            </a:r>
            <a:r>
              <a:rPr lang="en-US" sz="2400" dirty="0" err="1">
                <a:solidFill>
                  <a:srgbClr val="344E41"/>
                </a:solidFill>
                <a:latin typeface="Raleway"/>
              </a:rPr>
              <a:t>ул</a:t>
            </a:r>
            <a:r>
              <a:rPr lang="en-US" sz="2400" dirty="0">
                <a:solidFill>
                  <a:srgbClr val="344E41"/>
                </a:solidFill>
                <a:latin typeface="Raleway"/>
              </a:rPr>
              <a:t>. </a:t>
            </a:r>
            <a:r>
              <a:rPr lang="en-US" sz="2400" dirty="0" err="1">
                <a:solidFill>
                  <a:srgbClr val="344E41"/>
                </a:solidFill>
                <a:latin typeface="Raleway"/>
              </a:rPr>
              <a:t>Замковая</a:t>
            </a:r>
            <a:r>
              <a:rPr lang="en-US" sz="2400" dirty="0">
                <a:solidFill>
                  <a:srgbClr val="344E41"/>
                </a:solidFill>
                <a:latin typeface="Raleway"/>
              </a:rPr>
              <a:t>, 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03803" y="9314498"/>
            <a:ext cx="528039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Я ИДУ В МУЗЕЙ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6395916" y="1631161"/>
            <a:ext cx="3634830" cy="6459297"/>
          </a:xfrm>
          <a:custGeom>
            <a:avLst/>
            <a:gdLst/>
            <a:ahLst/>
            <a:cxnLst/>
            <a:rect l="l" t="t" r="r" b="b"/>
            <a:pathLst>
              <a:path w="3634830" h="6459297">
                <a:moveTo>
                  <a:pt x="0" y="0"/>
                </a:moveTo>
                <a:lnTo>
                  <a:pt x="3634830" y="0"/>
                </a:lnTo>
                <a:lnTo>
                  <a:pt x="3634830" y="6459297"/>
                </a:lnTo>
                <a:lnTo>
                  <a:pt x="0" y="645929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336517" y="1608271"/>
            <a:ext cx="3660591" cy="6505077"/>
          </a:xfrm>
          <a:custGeom>
            <a:avLst/>
            <a:gdLst/>
            <a:ahLst/>
            <a:cxnLst/>
            <a:rect l="l" t="t" r="r" b="b"/>
            <a:pathLst>
              <a:path w="3660591" h="6505077">
                <a:moveTo>
                  <a:pt x="0" y="0"/>
                </a:moveTo>
                <a:lnTo>
                  <a:pt x="3660592" y="0"/>
                </a:lnTo>
                <a:lnTo>
                  <a:pt x="3660592" y="6505077"/>
                </a:lnTo>
                <a:lnTo>
                  <a:pt x="0" y="650507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84269" y="1585381"/>
            <a:ext cx="3668515" cy="6505077"/>
          </a:xfrm>
          <a:custGeom>
            <a:avLst/>
            <a:gdLst/>
            <a:ahLst/>
            <a:cxnLst/>
            <a:rect l="l" t="t" r="r" b="b"/>
            <a:pathLst>
              <a:path w="3668515" h="6505077">
                <a:moveTo>
                  <a:pt x="0" y="0"/>
                </a:moveTo>
                <a:lnTo>
                  <a:pt x="3668515" y="0"/>
                </a:lnTo>
                <a:lnTo>
                  <a:pt x="3668515" y="6505077"/>
                </a:lnTo>
                <a:lnTo>
                  <a:pt x="0" y="650507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28923" y="3289065"/>
            <a:ext cx="5561223" cy="3708869"/>
          </a:xfrm>
          <a:custGeom>
            <a:avLst/>
            <a:gdLst/>
            <a:ahLst/>
            <a:cxnLst/>
            <a:rect l="l" t="t" r="r" b="b"/>
            <a:pathLst>
              <a:path w="5561223" h="3708869">
                <a:moveTo>
                  <a:pt x="0" y="0"/>
                </a:moveTo>
                <a:lnTo>
                  <a:pt x="5561222" y="0"/>
                </a:lnTo>
                <a:lnTo>
                  <a:pt x="5561222" y="3708870"/>
                </a:lnTo>
                <a:lnTo>
                  <a:pt x="0" y="370887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-5400000">
            <a:off x="2432098" y="7250682"/>
            <a:ext cx="1754871" cy="175487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A3B18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091273" y="9314498"/>
            <a:ext cx="12468139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ВХОД В МУЗЕЙ НАХОДИТСЯ ЗДЕСЬ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320084" y="1310396"/>
            <a:ext cx="4944303" cy="6956271"/>
          </a:xfrm>
          <a:custGeom>
            <a:avLst/>
            <a:gdLst/>
            <a:ahLst/>
            <a:cxnLst/>
            <a:rect l="l" t="t" r="r" b="b"/>
            <a:pathLst>
              <a:path w="4944303" h="6956271">
                <a:moveTo>
                  <a:pt x="0" y="0"/>
                </a:moveTo>
                <a:lnTo>
                  <a:pt x="4944304" y="0"/>
                </a:lnTo>
                <a:lnTo>
                  <a:pt x="4944304" y="6956271"/>
                </a:lnTo>
                <a:lnTo>
                  <a:pt x="0" y="695627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472565"/>
            <a:ext cx="431921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797801" y="4454204"/>
            <a:ext cx="8636696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 dirty="0">
                <a:solidFill>
                  <a:srgbClr val="344E41"/>
                </a:solidFill>
                <a:latin typeface="Raleway"/>
              </a:rPr>
              <a:t>Я </a:t>
            </a:r>
            <a:r>
              <a:rPr lang="en-US" sz="3199" dirty="0" err="1">
                <a:solidFill>
                  <a:srgbClr val="344E41"/>
                </a:solidFill>
                <a:latin typeface="Raleway"/>
              </a:rPr>
              <a:t>покупаю</a:t>
            </a:r>
            <a:r>
              <a:rPr lang="en-US" sz="3199" dirty="0">
                <a:solidFill>
                  <a:srgbClr val="344E41"/>
                </a:solidFill>
                <a:latin typeface="Raleway"/>
              </a:rPr>
              <a:t> </a:t>
            </a:r>
            <a:r>
              <a:rPr lang="en-US" sz="3199" dirty="0" err="1">
                <a:solidFill>
                  <a:srgbClr val="344E41"/>
                </a:solidFill>
                <a:latin typeface="Raleway"/>
              </a:rPr>
              <a:t>билет</a:t>
            </a:r>
            <a:r>
              <a:rPr lang="en-US" sz="3199" dirty="0">
                <a:solidFill>
                  <a:srgbClr val="344E41"/>
                </a:solidFill>
                <a:latin typeface="Raleway"/>
              </a:rPr>
              <a:t>.</a:t>
            </a:r>
          </a:p>
          <a:p>
            <a:pPr algn="l">
              <a:lnSpc>
                <a:spcPts val="4799"/>
              </a:lnSpc>
            </a:pPr>
            <a:r>
              <a:rPr lang="en-US" sz="3199" dirty="0" err="1">
                <a:solidFill>
                  <a:srgbClr val="344E41"/>
                </a:solidFill>
                <a:latin typeface="Raleway"/>
              </a:rPr>
              <a:t>Иногда</a:t>
            </a:r>
            <a:r>
              <a:rPr lang="en-US" sz="3199" dirty="0">
                <a:solidFill>
                  <a:srgbClr val="344E41"/>
                </a:solidFill>
                <a:latin typeface="Raleway"/>
              </a:rPr>
              <a:t> </a:t>
            </a:r>
            <a:r>
              <a:rPr lang="en-US" sz="3199" dirty="0" err="1">
                <a:solidFill>
                  <a:srgbClr val="344E41"/>
                </a:solidFill>
                <a:latin typeface="Raleway"/>
              </a:rPr>
              <a:t>здесь</a:t>
            </a:r>
            <a:r>
              <a:rPr lang="en-US" sz="3199" dirty="0">
                <a:solidFill>
                  <a:srgbClr val="344E41"/>
                </a:solidFill>
                <a:latin typeface="Raleway"/>
              </a:rPr>
              <a:t> </a:t>
            </a:r>
            <a:r>
              <a:rPr lang="en-US" sz="3199" dirty="0" err="1">
                <a:solidFill>
                  <a:srgbClr val="344E41"/>
                </a:solidFill>
                <a:latin typeface="Raleway"/>
              </a:rPr>
              <a:t>бывает</a:t>
            </a:r>
            <a:r>
              <a:rPr lang="en-US" sz="3199" dirty="0">
                <a:solidFill>
                  <a:srgbClr val="344E41"/>
                </a:solidFill>
                <a:latin typeface="Raleway"/>
              </a:rPr>
              <a:t> </a:t>
            </a:r>
            <a:r>
              <a:rPr lang="en-US" sz="3199" dirty="0" err="1">
                <a:solidFill>
                  <a:srgbClr val="344E41"/>
                </a:solidFill>
                <a:latin typeface="Raleway"/>
              </a:rPr>
              <a:t>небольшая</a:t>
            </a:r>
            <a:r>
              <a:rPr lang="en-US" sz="3199" dirty="0">
                <a:solidFill>
                  <a:srgbClr val="344E41"/>
                </a:solidFill>
                <a:latin typeface="Raleway"/>
              </a:rPr>
              <a:t> </a:t>
            </a:r>
            <a:r>
              <a:rPr lang="en-US" sz="3199" dirty="0" err="1" smtClean="0">
                <a:solidFill>
                  <a:srgbClr val="344E41"/>
                </a:solidFill>
                <a:latin typeface="Raleway"/>
              </a:rPr>
              <a:t>очередь</a:t>
            </a:r>
            <a:endParaRPr lang="ru-RU" sz="3199" dirty="0" smtClean="0">
              <a:solidFill>
                <a:srgbClr val="344E41"/>
              </a:solidFill>
              <a:latin typeface="Ralewa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432236" y="9314498"/>
            <a:ext cx="673113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Я ПОКУПАЮ БИЛЕТ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395433" y="1930717"/>
            <a:ext cx="5117227" cy="6289186"/>
          </a:xfrm>
          <a:custGeom>
            <a:avLst/>
            <a:gdLst/>
            <a:ahLst/>
            <a:cxnLst/>
            <a:rect l="l" t="t" r="r" b="b"/>
            <a:pathLst>
              <a:path w="5117227" h="6289186">
                <a:moveTo>
                  <a:pt x="0" y="0"/>
                </a:moveTo>
                <a:lnTo>
                  <a:pt x="5117227" y="0"/>
                </a:lnTo>
                <a:lnTo>
                  <a:pt x="5117227" y="6289186"/>
                </a:lnTo>
                <a:lnTo>
                  <a:pt x="0" y="628918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16378" b="-2790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472565"/>
            <a:ext cx="431921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9144000" y="4284735"/>
            <a:ext cx="6973685" cy="1466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3999">
                <a:solidFill>
                  <a:srgbClr val="344E41"/>
                </a:solidFill>
                <a:latin typeface="Raleway"/>
              </a:rPr>
              <a:t>Я сдаю одежду в гардероб и получаю номерок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44571" y="9314498"/>
            <a:ext cx="3598857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ГАРДЕРОБ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106333" y="1996447"/>
            <a:ext cx="6294105" cy="6294105"/>
          </a:xfrm>
          <a:custGeom>
            <a:avLst/>
            <a:gdLst/>
            <a:ahLst/>
            <a:cxnLst/>
            <a:rect l="l" t="t" r="r" b="b"/>
            <a:pathLst>
              <a:path w="6294105" h="6294105">
                <a:moveTo>
                  <a:pt x="0" y="0"/>
                </a:moveTo>
                <a:lnTo>
                  <a:pt x="6294105" y="0"/>
                </a:lnTo>
                <a:lnTo>
                  <a:pt x="6294105" y="6294106"/>
                </a:lnTo>
                <a:lnTo>
                  <a:pt x="0" y="629410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806170" y="9314498"/>
            <a:ext cx="267566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ТУАЛЕТ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73655" y="3745229"/>
            <a:ext cx="8112100" cy="2682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Рядом есть туалет. </a:t>
            </a:r>
          </a:p>
          <a:p>
            <a:pPr algn="l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Я захожу, если нужно.</a:t>
            </a:r>
          </a:p>
          <a:p>
            <a:pPr algn="l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Там я могу обработать руки дезинфицирующим средством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292470" y="1333241"/>
            <a:ext cx="6193071" cy="6796236"/>
          </a:xfrm>
          <a:custGeom>
            <a:avLst/>
            <a:gdLst/>
            <a:ahLst/>
            <a:cxnLst/>
            <a:rect l="l" t="t" r="r" b="b"/>
            <a:pathLst>
              <a:path w="6193071" h="6796236">
                <a:moveTo>
                  <a:pt x="0" y="0"/>
                </a:moveTo>
                <a:lnTo>
                  <a:pt x="6193071" y="0"/>
                </a:lnTo>
                <a:lnTo>
                  <a:pt x="6193071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443" b="-1205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574682" y="3813809"/>
            <a:ext cx="14899710" cy="1329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Если мне нужна помощь, </a:t>
            </a:r>
          </a:p>
          <a:p>
            <a:pPr algn="l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я могу обратиться к сотрудникам музея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95115" y="9314498"/>
            <a:ext cx="369777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ПОМОЩЬ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105424" y="748444"/>
            <a:ext cx="4950621" cy="7987287"/>
          </a:xfrm>
          <a:custGeom>
            <a:avLst/>
            <a:gdLst/>
            <a:ahLst/>
            <a:cxnLst/>
            <a:rect l="l" t="t" r="r" b="b"/>
            <a:pathLst>
              <a:path w="4950621" h="7987287">
                <a:moveTo>
                  <a:pt x="0" y="0"/>
                </a:moveTo>
                <a:lnTo>
                  <a:pt x="4950621" y="0"/>
                </a:lnTo>
                <a:lnTo>
                  <a:pt x="4950621" y="7987287"/>
                </a:lnTo>
                <a:lnTo>
                  <a:pt x="0" y="798728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20113" y="9314498"/>
            <a:ext cx="9550178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МЕМОРИАЛЬНАЯ КОМНАТА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95202" y="3873378"/>
            <a:ext cx="8665910" cy="2219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3999">
                <a:solidFill>
                  <a:srgbClr val="344E41"/>
                </a:solidFill>
                <a:latin typeface="Raleway"/>
              </a:rPr>
              <a:t>Сначала я захожу в мемориальную комнату Валентина Тавлая</a:t>
            </a:r>
          </a:p>
          <a:p>
            <a:pPr algn="l">
              <a:lnSpc>
                <a:spcPts val="5999"/>
              </a:lnSpc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157567" y="2110842"/>
            <a:ext cx="14194944" cy="6586720"/>
            <a:chOff x="0" y="0"/>
            <a:chExt cx="18926592" cy="878229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/>
            <a:srcRect l="43165" r="8943"/>
            <a:stretch>
              <a:fillRect/>
            </a:stretch>
          </p:blipFill>
          <p:spPr>
            <a:xfrm>
              <a:off x="0" y="0"/>
              <a:ext cx="6308864" cy="8782293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 cstate="print"/>
            <a:srcRect l="2109" r="2109"/>
            <a:stretch>
              <a:fillRect/>
            </a:stretch>
          </p:blipFill>
          <p:spPr>
            <a:xfrm>
              <a:off x="6308864" y="0"/>
              <a:ext cx="6308864" cy="8782293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 cstate="print"/>
            <a:srcRect l="26054" r="26054"/>
            <a:stretch>
              <a:fillRect/>
            </a:stretch>
          </p:blipFill>
          <p:spPr>
            <a:xfrm>
              <a:off x="12617728" y="0"/>
              <a:ext cx="6308864" cy="8782293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2157567" y="895450"/>
            <a:ext cx="14599320" cy="653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Здесь я слушаю рассказ о жизни и творчестве Валентина Тавлая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93639" y="9314498"/>
            <a:ext cx="95007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МЕМОРИАЛЬНАЯ КОМНАТА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988452" y="1619264"/>
            <a:ext cx="5286354" cy="7048472"/>
          </a:xfrm>
          <a:custGeom>
            <a:avLst/>
            <a:gdLst/>
            <a:ahLst/>
            <a:cxnLst/>
            <a:rect l="l" t="t" r="r" b="b"/>
            <a:pathLst>
              <a:path w="5286354" h="7048472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762105" y="1619264"/>
            <a:ext cx="5286354" cy="7048472"/>
          </a:xfrm>
          <a:custGeom>
            <a:avLst/>
            <a:gdLst/>
            <a:ahLst/>
            <a:cxnLst/>
            <a:rect l="l" t="t" r="r" b="b"/>
            <a:pathLst>
              <a:path w="5286354" h="7048472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095893" y="9314498"/>
            <a:ext cx="402748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ВЫСТАВКИ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0507" y="495973"/>
            <a:ext cx="10766986" cy="68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99"/>
              </a:lnSpc>
            </a:pPr>
            <a:r>
              <a:rPr lang="en-US" sz="3799">
                <a:solidFill>
                  <a:srgbClr val="344E41"/>
                </a:solidFill>
                <a:latin typeface="Raleway"/>
              </a:rPr>
              <a:t>Затем я смотрю выставку в выставочном зале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088821" y="2086337"/>
            <a:ext cx="3597953" cy="6393765"/>
          </a:xfrm>
          <a:custGeom>
            <a:avLst/>
            <a:gdLst/>
            <a:ahLst/>
            <a:cxnLst/>
            <a:rect l="l" t="t" r="r" b="b"/>
            <a:pathLst>
              <a:path w="3597953" h="6393765">
                <a:moveTo>
                  <a:pt x="0" y="0"/>
                </a:moveTo>
                <a:lnTo>
                  <a:pt x="3597953" y="0"/>
                </a:lnTo>
                <a:lnTo>
                  <a:pt x="3597953" y="6393765"/>
                </a:lnTo>
                <a:lnTo>
                  <a:pt x="0" y="639376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10774" y="2102029"/>
            <a:ext cx="3597484" cy="6378073"/>
          </a:xfrm>
          <a:custGeom>
            <a:avLst/>
            <a:gdLst/>
            <a:ahLst/>
            <a:cxnLst/>
            <a:rect l="l" t="t" r="r" b="b"/>
            <a:pathLst>
              <a:path w="3597484" h="6378073">
                <a:moveTo>
                  <a:pt x="0" y="0"/>
                </a:moveTo>
                <a:lnTo>
                  <a:pt x="3597484" y="0"/>
                </a:lnTo>
                <a:lnTo>
                  <a:pt x="3597484" y="6378073"/>
                </a:lnTo>
                <a:lnTo>
                  <a:pt x="0" y="637807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332258" y="2086337"/>
            <a:ext cx="3589630" cy="6378073"/>
          </a:xfrm>
          <a:custGeom>
            <a:avLst/>
            <a:gdLst/>
            <a:ahLst/>
            <a:cxnLst/>
            <a:rect l="l" t="t" r="r" b="b"/>
            <a:pathLst>
              <a:path w="3589630" h="6378073">
                <a:moveTo>
                  <a:pt x="0" y="0"/>
                </a:moveTo>
                <a:lnTo>
                  <a:pt x="3589630" y="0"/>
                </a:lnTo>
                <a:lnTo>
                  <a:pt x="3589630" y="6378073"/>
                </a:lnTo>
                <a:lnTo>
                  <a:pt x="0" y="637807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02353" y="694372"/>
            <a:ext cx="14414326" cy="80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4499">
                <a:solidFill>
                  <a:srgbClr val="344E41"/>
                </a:solidFill>
                <a:latin typeface="Raleway"/>
              </a:rPr>
              <a:t>Я поднимаюсь на 2 этаж по лестнице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019470" y="2143159"/>
            <a:ext cx="4775003" cy="6369302"/>
          </a:xfrm>
          <a:custGeom>
            <a:avLst/>
            <a:gdLst/>
            <a:ahLst/>
            <a:cxnLst/>
            <a:rect l="l" t="t" r="r" b="b"/>
            <a:pathLst>
              <a:path w="4775003" h="6369302">
                <a:moveTo>
                  <a:pt x="0" y="0"/>
                </a:moveTo>
                <a:lnTo>
                  <a:pt x="4775003" y="0"/>
                </a:lnTo>
                <a:lnTo>
                  <a:pt x="4775003" y="6369301"/>
                </a:lnTo>
                <a:lnTo>
                  <a:pt x="0" y="636930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756498" y="2143159"/>
            <a:ext cx="4775003" cy="6369302"/>
          </a:xfrm>
          <a:custGeom>
            <a:avLst/>
            <a:gdLst/>
            <a:ahLst/>
            <a:cxnLst/>
            <a:rect l="l" t="t" r="r" b="b"/>
            <a:pathLst>
              <a:path w="4775003" h="6369302">
                <a:moveTo>
                  <a:pt x="0" y="0"/>
                </a:moveTo>
                <a:lnTo>
                  <a:pt x="4775004" y="0"/>
                </a:lnTo>
                <a:lnTo>
                  <a:pt x="4775004" y="6369301"/>
                </a:lnTo>
                <a:lnTo>
                  <a:pt x="0" y="636930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491581" y="2143159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853027" y="9314498"/>
            <a:ext cx="2581945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2 ЭТАЖ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25782" y="649092"/>
            <a:ext cx="14414326" cy="88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4899">
                <a:solidFill>
                  <a:srgbClr val="344E41"/>
                </a:solidFill>
                <a:latin typeface="Raleway"/>
              </a:rPr>
              <a:t>Я смотрю выставки 2 этаже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2881647" y="2182696"/>
            <a:ext cx="3855793" cy="6357072"/>
          </a:xfrm>
          <a:custGeom>
            <a:avLst/>
            <a:gdLst/>
            <a:ahLst/>
            <a:cxnLst/>
            <a:rect l="l" t="t" r="r" b="b"/>
            <a:pathLst>
              <a:path w="3855793" h="6357072">
                <a:moveTo>
                  <a:pt x="0" y="0"/>
                </a:moveTo>
                <a:lnTo>
                  <a:pt x="3855793" y="0"/>
                </a:lnTo>
                <a:lnTo>
                  <a:pt x="3855793" y="6357072"/>
                </a:lnTo>
                <a:lnTo>
                  <a:pt x="0" y="635707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698" y="2182696"/>
            <a:ext cx="8476096" cy="6357072"/>
          </a:xfrm>
          <a:custGeom>
            <a:avLst/>
            <a:gdLst/>
            <a:ahLst/>
            <a:cxnLst/>
            <a:rect l="l" t="t" r="r" b="b"/>
            <a:pathLst>
              <a:path w="8476096" h="6357072">
                <a:moveTo>
                  <a:pt x="0" y="0"/>
                </a:moveTo>
                <a:lnTo>
                  <a:pt x="8476096" y="0"/>
                </a:lnTo>
                <a:lnTo>
                  <a:pt x="8476096" y="6357072"/>
                </a:lnTo>
                <a:lnTo>
                  <a:pt x="0" y="635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98118" y="358140"/>
            <a:ext cx="17091764" cy="1329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В музее я хожу спокойно, говорю тихо </a:t>
            </a:r>
          </a:p>
          <a:p>
            <a:pPr algn="ctr">
              <a:lnSpc>
                <a:spcPts val="5399"/>
              </a:lnSpc>
            </a:pPr>
            <a:r>
              <a:rPr lang="en-US" sz="3599">
                <a:solidFill>
                  <a:srgbClr val="344E41"/>
                </a:solidFill>
                <a:latin typeface="Raleway"/>
              </a:rPr>
              <a:t>и держусь на расстоянии от экспонатов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 rot="5400000">
            <a:off x="5985153" y="-89486"/>
            <a:ext cx="6317694" cy="11225312"/>
          </a:xfrm>
          <a:custGeom>
            <a:avLst/>
            <a:gdLst/>
            <a:ahLst/>
            <a:cxnLst/>
            <a:rect l="l" t="t" r="r" b="b"/>
            <a:pathLst>
              <a:path w="6317694" h="11225312">
                <a:moveTo>
                  <a:pt x="0" y="0"/>
                </a:moveTo>
                <a:lnTo>
                  <a:pt x="6317694" y="0"/>
                </a:lnTo>
                <a:lnTo>
                  <a:pt x="6317694" y="11225312"/>
                </a:lnTo>
                <a:lnTo>
                  <a:pt x="0" y="1122531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94145" y="914400"/>
            <a:ext cx="14899710" cy="68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9"/>
              </a:lnSpc>
            </a:pPr>
            <a:r>
              <a:rPr lang="en-US" sz="3799">
                <a:solidFill>
                  <a:srgbClr val="344E41"/>
                </a:solidFill>
                <a:latin typeface="Raleway"/>
              </a:rPr>
              <a:t>После экскурсии я осторожно спускаюсь по лестнице на 1 этаж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6873071" y="2672632"/>
            <a:ext cx="4358413" cy="6075647"/>
          </a:xfrm>
          <a:custGeom>
            <a:avLst/>
            <a:gdLst/>
            <a:ahLst/>
            <a:cxnLst/>
            <a:rect l="l" t="t" r="r" b="b"/>
            <a:pathLst>
              <a:path w="4358413" h="6075647">
                <a:moveTo>
                  <a:pt x="0" y="0"/>
                </a:moveTo>
                <a:lnTo>
                  <a:pt x="4358413" y="0"/>
                </a:lnTo>
                <a:lnTo>
                  <a:pt x="4358413" y="6075647"/>
                </a:lnTo>
                <a:lnTo>
                  <a:pt x="0" y="607564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94145" y="1419141"/>
            <a:ext cx="14899710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9"/>
              </a:lnSpc>
            </a:pPr>
            <a:r>
              <a:rPr lang="en-US" sz="4099">
                <a:solidFill>
                  <a:srgbClr val="344E41"/>
                </a:solidFill>
                <a:latin typeface="Raleway"/>
              </a:rPr>
              <a:t>Я отдаю номерок в гардеробе и забираю свою одежду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54774" y="9314498"/>
            <a:ext cx="3595007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ГАРДЕРОБ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6861192" y="1767341"/>
            <a:ext cx="4565616" cy="7152357"/>
          </a:xfrm>
          <a:custGeom>
            <a:avLst/>
            <a:gdLst/>
            <a:ahLst/>
            <a:cxnLst/>
            <a:rect l="l" t="t" r="r" b="b"/>
            <a:pathLst>
              <a:path w="4565616" h="7152357">
                <a:moveTo>
                  <a:pt x="0" y="0"/>
                </a:moveTo>
                <a:lnTo>
                  <a:pt x="4565616" y="0"/>
                </a:lnTo>
                <a:lnTo>
                  <a:pt x="4565616" y="7152357"/>
                </a:lnTo>
                <a:lnTo>
                  <a:pt x="0" y="715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161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056838" y="595312"/>
            <a:ext cx="14899710" cy="82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9"/>
              </a:lnSpc>
            </a:pPr>
            <a:r>
              <a:rPr lang="en-US" sz="4599">
                <a:solidFill>
                  <a:srgbClr val="344E41"/>
                </a:solidFill>
                <a:latin typeface="Raleway"/>
              </a:rPr>
              <a:t>Выход совсем рядом. Я прощаюсь и выхожу на улицу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54099" y="9314498"/>
            <a:ext cx="4979802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ПОРА ДОМОЙ!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5042904" y="3247088"/>
            <a:ext cx="8202191" cy="5375447"/>
          </a:xfrm>
          <a:custGeom>
            <a:avLst/>
            <a:gdLst/>
            <a:ahLst/>
            <a:cxnLst/>
            <a:rect l="l" t="t" r="r" b="b"/>
            <a:pathLst>
              <a:path w="8202191" h="5375447">
                <a:moveTo>
                  <a:pt x="0" y="0"/>
                </a:moveTo>
                <a:lnTo>
                  <a:pt x="8202192" y="0"/>
                </a:lnTo>
                <a:lnTo>
                  <a:pt x="8202192" y="5375447"/>
                </a:lnTo>
                <a:lnTo>
                  <a:pt x="0" y="537544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57200" y="1610472"/>
            <a:ext cx="17373600" cy="60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300">
                <a:solidFill>
                  <a:srgbClr val="344E41"/>
                </a:solidFill>
                <a:latin typeface="Raleway"/>
              </a:rPr>
              <a:t>Я буду соблюдать правила музея и отлично проведу время!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5996947" y="2346311"/>
            <a:ext cx="6294105" cy="6294105"/>
          </a:xfrm>
          <a:custGeom>
            <a:avLst/>
            <a:gdLst/>
            <a:ahLst/>
            <a:cxnLst/>
            <a:rect l="l" t="t" r="r" b="b"/>
            <a:pathLst>
              <a:path w="6294105" h="6294105">
                <a:moveTo>
                  <a:pt x="0" y="0"/>
                </a:moveTo>
                <a:lnTo>
                  <a:pt x="6294106" y="0"/>
                </a:lnTo>
                <a:lnTo>
                  <a:pt x="6294106" y="6294105"/>
                </a:lnTo>
                <a:lnTo>
                  <a:pt x="0" y="629410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2301" y="912450"/>
            <a:ext cx="17403398" cy="81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9"/>
              </a:lnSpc>
            </a:pPr>
            <a:r>
              <a:rPr lang="en-US" sz="4099">
                <a:solidFill>
                  <a:srgbClr val="344E41"/>
                </a:solidFill>
                <a:latin typeface="Raleway"/>
              </a:rPr>
              <a:t>Я обязательно приду в музей ещё раз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50198" y="9432608"/>
            <a:ext cx="8587604" cy="61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344E41"/>
                </a:solidFill>
                <a:latin typeface="Prata Bold"/>
              </a:rPr>
              <a:t>ДОМ ПОЭТА ВАЛЕНТИНА ТАВЛАЯ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204</Words>
  <Application>Microsoft Office PowerPoint</Application>
  <PresentationFormat>Произвольный</PresentationFormat>
  <Paragraphs>43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Prata</vt:lpstr>
      <vt:lpstr>Raleway</vt:lpstr>
      <vt:lpstr>Prata Bold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Monochromatic Simple The Minimalist Presentation Template, копия</dc:title>
  <cp:lastModifiedBy>User</cp:lastModifiedBy>
  <cp:revision>2</cp:revision>
  <dcterms:created xsi:type="dcterms:W3CDTF">2006-08-16T00:00:00Z</dcterms:created>
  <dcterms:modified xsi:type="dcterms:W3CDTF">2024-07-09T09:41:07Z</dcterms:modified>
  <dc:identifier>DAGHPb46-Ow</dc:identifier>
</cp:coreProperties>
</file>