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8288000" cy="10287000"/>
  <p:notesSz cx="6858000" cy="9144000"/>
  <p:embeddedFontLst>
    <p:embeddedFont>
      <p:font typeface="Raleway" charset="1" panose="020B0503030101060003"/>
      <p:regular r:id="rId26"/>
    </p:embeddedFont>
    <p:embeddedFont>
      <p:font typeface="Prata" charset="1" panose="000005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mailto:mus@lixmuseum.by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jpe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5.png" Type="http://schemas.openxmlformats.org/officeDocument/2006/relationships/image"/><Relationship Id="rId4" Target="../media/image16.jpeg" Type="http://schemas.openxmlformats.org/officeDocument/2006/relationships/image"/><Relationship Id="rId5" Target="../media/image17.jpeg" Type="http://schemas.openxmlformats.org/officeDocument/2006/relationships/image"/><Relationship Id="rId6" Target="../media/image18.jpeg" Type="http://schemas.openxmlformats.org/officeDocument/2006/relationships/image"/><Relationship Id="rId7" Target="../media/image19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22.jpeg" Type="http://schemas.openxmlformats.org/officeDocument/2006/relationships/image"/><Relationship Id="rId4" Target="../media/image23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png" Type="http://schemas.openxmlformats.org/officeDocument/2006/relationships/image"/><Relationship Id="rId4" Target="../media/image2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899005" y="1028700"/>
            <a:ext cx="2489990" cy="863196"/>
          </a:xfrm>
          <a:custGeom>
            <a:avLst/>
            <a:gdLst/>
            <a:ahLst/>
            <a:cxnLst/>
            <a:rect r="r" b="b" t="t" l="l"/>
            <a:pathLst>
              <a:path h="863196" w="2489990">
                <a:moveTo>
                  <a:pt x="0" y="0"/>
                </a:moveTo>
                <a:lnTo>
                  <a:pt x="2489990" y="0"/>
                </a:lnTo>
                <a:lnTo>
                  <a:pt x="2489990" y="863196"/>
                </a:lnTo>
                <a:lnTo>
                  <a:pt x="0" y="8631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187109" y="9510857"/>
            <a:ext cx="591378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344E41"/>
                </a:solidFill>
                <a:latin typeface="Raleway"/>
              </a:rPr>
              <a:t>lixmuseum.by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803269" y="9510857"/>
            <a:ext cx="3456031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400">
                <a:solidFill>
                  <a:srgbClr val="344E41"/>
                </a:solidFill>
                <a:latin typeface="Raleway"/>
                <a:hlinkClick r:id="rId3" tooltip="mailto:mus@lixmuseum.by"/>
              </a:rPr>
              <a:t>mus@lixmuseum.by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9510857"/>
            <a:ext cx="2956891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4E41"/>
                </a:solidFill>
                <a:latin typeface="Raleway"/>
              </a:rPr>
              <a:t> 2024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76554" y="3265558"/>
            <a:ext cx="12734892" cy="599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344E41"/>
                </a:solidFill>
                <a:latin typeface="Raleway"/>
              </a:rPr>
              <a:t>ГОСУДАРСТВЕННОЕ УЧРЕЖДЕНИЕ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17257" y="5005386"/>
            <a:ext cx="18288000" cy="575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sz="4300">
                <a:solidFill>
                  <a:srgbClr val="344E41"/>
                </a:solidFill>
                <a:latin typeface="Prata"/>
              </a:rPr>
              <a:t>"ЛИДСКИЙ ИСТОРИКО-ХУДОЖЕСТВЕННЫЙ МУЗЕЙ"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776554" y="6219066"/>
            <a:ext cx="12734892" cy="599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344E41"/>
                </a:solidFill>
                <a:latin typeface="Raleway"/>
              </a:rPr>
              <a:t>СОЦИАЛЬНЫЕ ИСТОРИИ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4076056" y="2461356"/>
            <a:ext cx="9667551" cy="6442516"/>
          </a:xfrm>
          <a:custGeom>
            <a:avLst/>
            <a:gdLst/>
            <a:ahLst/>
            <a:cxnLst/>
            <a:rect r="r" b="b" t="t" l="l"/>
            <a:pathLst>
              <a:path h="6442516" w="9667551">
                <a:moveTo>
                  <a:pt x="0" y="0"/>
                </a:moveTo>
                <a:lnTo>
                  <a:pt x="9667551" y="0"/>
                </a:lnTo>
                <a:lnTo>
                  <a:pt x="9667551" y="6442517"/>
                </a:lnTo>
                <a:lnTo>
                  <a:pt x="0" y="64425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54403" y="954502"/>
            <a:ext cx="16708684" cy="1154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344E41"/>
                </a:solidFill>
                <a:latin typeface="Prata Bold"/>
              </a:rPr>
              <a:t>ВИЗИТ В </a:t>
            </a:r>
          </a:p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344E41"/>
                </a:solidFill>
                <a:latin typeface="Prata Bold"/>
              </a:rPr>
              <a:t>ЛИДСКИЙ ИСТОРИКО-ХУДОЖЕСТВЕННЫЙ МУЗЕЙ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503803" y="9314498"/>
            <a:ext cx="5280394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Я ИДУ В МУЗЕЙ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999572" y="896815"/>
            <a:ext cx="6388335" cy="7964187"/>
          </a:xfrm>
          <a:custGeom>
            <a:avLst/>
            <a:gdLst/>
            <a:ahLst/>
            <a:cxnLst/>
            <a:rect r="r" b="b" t="t" l="l"/>
            <a:pathLst>
              <a:path h="7964187" w="6388335">
                <a:moveTo>
                  <a:pt x="0" y="0"/>
                </a:moveTo>
                <a:lnTo>
                  <a:pt x="6388335" y="0"/>
                </a:lnTo>
                <a:lnTo>
                  <a:pt x="6388335" y="7964187"/>
                </a:lnTo>
                <a:lnTo>
                  <a:pt x="0" y="79641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309768" y="896815"/>
            <a:ext cx="5973140" cy="7964187"/>
          </a:xfrm>
          <a:custGeom>
            <a:avLst/>
            <a:gdLst/>
            <a:ahLst/>
            <a:cxnLst/>
            <a:rect r="r" b="b" t="t" l="l"/>
            <a:pathLst>
              <a:path h="7964187" w="5973140">
                <a:moveTo>
                  <a:pt x="0" y="0"/>
                </a:moveTo>
                <a:lnTo>
                  <a:pt x="5973140" y="0"/>
                </a:lnTo>
                <a:lnTo>
                  <a:pt x="5973140" y="7964187"/>
                </a:lnTo>
                <a:lnTo>
                  <a:pt x="0" y="79641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091273" y="9314498"/>
            <a:ext cx="12468139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ВХОД В МУЗЕЙ НАХОДИТСЯ ЗДЕСЬ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688126" y="871977"/>
            <a:ext cx="5605258" cy="7722137"/>
          </a:xfrm>
          <a:custGeom>
            <a:avLst/>
            <a:gdLst/>
            <a:ahLst/>
            <a:cxnLst/>
            <a:rect r="r" b="b" t="t" l="l"/>
            <a:pathLst>
              <a:path h="7722137" w="5605258">
                <a:moveTo>
                  <a:pt x="0" y="0"/>
                </a:moveTo>
                <a:lnTo>
                  <a:pt x="5605258" y="0"/>
                </a:lnTo>
                <a:lnTo>
                  <a:pt x="5605258" y="7722137"/>
                </a:lnTo>
                <a:lnTo>
                  <a:pt x="0" y="77221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472565"/>
            <a:ext cx="4319213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8622604" y="3950969"/>
            <a:ext cx="8735610" cy="1398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99"/>
              </a:lnSpc>
            </a:pPr>
            <a:r>
              <a:rPr lang="en-US" sz="3799">
                <a:solidFill>
                  <a:srgbClr val="344E41"/>
                </a:solidFill>
                <a:latin typeface="Raleway"/>
              </a:rPr>
              <a:t>Если мне нужна помощь, </a:t>
            </a:r>
          </a:p>
          <a:p>
            <a:pPr algn="l">
              <a:lnSpc>
                <a:spcPts val="5699"/>
              </a:lnSpc>
            </a:pPr>
            <a:r>
              <a:rPr lang="en-US" sz="3799">
                <a:solidFill>
                  <a:srgbClr val="344E41"/>
                </a:solidFill>
                <a:latin typeface="Raleway"/>
              </a:rPr>
              <a:t>я нажимаю кнопку вызова сотрудника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603237" y="9314498"/>
            <a:ext cx="6038734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ЛИДСКИЙ МУЗЕЙ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0308731" y="1028700"/>
            <a:ext cx="6950569" cy="7426134"/>
          </a:xfrm>
          <a:custGeom>
            <a:avLst/>
            <a:gdLst/>
            <a:ahLst/>
            <a:cxnLst/>
            <a:rect r="r" b="b" t="t" l="l"/>
            <a:pathLst>
              <a:path h="7426134" w="6950569">
                <a:moveTo>
                  <a:pt x="0" y="0"/>
                </a:moveTo>
                <a:lnTo>
                  <a:pt x="6950569" y="0"/>
                </a:lnTo>
                <a:lnTo>
                  <a:pt x="6950569" y="7426134"/>
                </a:lnTo>
                <a:lnTo>
                  <a:pt x="0" y="74261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1028700"/>
            <a:ext cx="7863022" cy="5497157"/>
          </a:xfrm>
          <a:custGeom>
            <a:avLst/>
            <a:gdLst/>
            <a:ahLst/>
            <a:cxnLst/>
            <a:rect r="r" b="b" t="t" l="l"/>
            <a:pathLst>
              <a:path h="5497157" w="7863022">
                <a:moveTo>
                  <a:pt x="0" y="0"/>
                </a:moveTo>
                <a:lnTo>
                  <a:pt x="7863022" y="0"/>
                </a:lnTo>
                <a:lnTo>
                  <a:pt x="7863022" y="5497157"/>
                </a:lnTo>
                <a:lnTo>
                  <a:pt x="0" y="54971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472565"/>
            <a:ext cx="4319213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7333437"/>
            <a:ext cx="12990949" cy="1173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344E41"/>
                </a:solidFill>
                <a:latin typeface="Raleway"/>
              </a:rPr>
              <a:t>Я покупаю билет в кассе. 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344E41"/>
                </a:solidFill>
                <a:latin typeface="Raleway"/>
              </a:rPr>
              <a:t>Иногда здесь бывает небольшая очередь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979269" y="9314498"/>
            <a:ext cx="2329462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КАССА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96025" y="1061366"/>
            <a:ext cx="4856865" cy="7081138"/>
          </a:xfrm>
          <a:custGeom>
            <a:avLst/>
            <a:gdLst/>
            <a:ahLst/>
            <a:cxnLst/>
            <a:rect r="r" b="b" t="t" l="l"/>
            <a:pathLst>
              <a:path h="7081138" w="4856865">
                <a:moveTo>
                  <a:pt x="0" y="0"/>
                </a:moveTo>
                <a:lnTo>
                  <a:pt x="4856865" y="0"/>
                </a:lnTo>
                <a:lnTo>
                  <a:pt x="4856865" y="7081138"/>
                </a:lnTo>
                <a:lnTo>
                  <a:pt x="0" y="70811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234852" y="1061366"/>
            <a:ext cx="5286354" cy="7048472"/>
          </a:xfrm>
          <a:custGeom>
            <a:avLst/>
            <a:gdLst/>
            <a:ahLst/>
            <a:cxnLst/>
            <a:rect r="r" b="b" t="t" l="l"/>
            <a:pathLst>
              <a:path h="7048472" w="5286354">
                <a:moveTo>
                  <a:pt x="0" y="0"/>
                </a:moveTo>
                <a:lnTo>
                  <a:pt x="5286354" y="0"/>
                </a:lnTo>
                <a:lnTo>
                  <a:pt x="5286354" y="7048472"/>
                </a:lnTo>
                <a:lnTo>
                  <a:pt x="0" y="70484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500823" y="1058382"/>
            <a:ext cx="5286354" cy="7048472"/>
          </a:xfrm>
          <a:custGeom>
            <a:avLst/>
            <a:gdLst/>
            <a:ahLst/>
            <a:cxnLst/>
            <a:rect r="r" b="b" t="t" l="l"/>
            <a:pathLst>
              <a:path h="7048472" w="5286354">
                <a:moveTo>
                  <a:pt x="0" y="0"/>
                </a:moveTo>
                <a:lnTo>
                  <a:pt x="5286354" y="0"/>
                </a:lnTo>
                <a:lnTo>
                  <a:pt x="5286354" y="7048472"/>
                </a:lnTo>
                <a:lnTo>
                  <a:pt x="0" y="70484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319843" y="9314498"/>
            <a:ext cx="3648314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ГАРДЕРОБ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61495" y="8348929"/>
            <a:ext cx="9365010" cy="598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3299">
                <a:solidFill>
                  <a:srgbClr val="344E41"/>
                </a:solidFill>
                <a:latin typeface="Raleway"/>
              </a:rPr>
              <a:t>Я сдаю одежду в гардероб и получаю номерок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06116" y="1493842"/>
            <a:ext cx="4498495" cy="6026830"/>
          </a:xfrm>
          <a:custGeom>
            <a:avLst/>
            <a:gdLst/>
            <a:ahLst/>
            <a:cxnLst/>
            <a:rect r="r" b="b" t="t" l="l"/>
            <a:pathLst>
              <a:path h="6026830" w="4498495">
                <a:moveTo>
                  <a:pt x="0" y="0"/>
                </a:moveTo>
                <a:lnTo>
                  <a:pt x="4498495" y="0"/>
                </a:lnTo>
                <a:lnTo>
                  <a:pt x="4498495" y="6026830"/>
                </a:lnTo>
                <a:lnTo>
                  <a:pt x="0" y="60268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841886" y="1493842"/>
            <a:ext cx="4604229" cy="6026830"/>
          </a:xfrm>
          <a:custGeom>
            <a:avLst/>
            <a:gdLst/>
            <a:ahLst/>
            <a:cxnLst/>
            <a:rect r="r" b="b" t="t" l="l"/>
            <a:pathLst>
              <a:path h="6026830" w="4604229">
                <a:moveTo>
                  <a:pt x="0" y="0"/>
                </a:moveTo>
                <a:lnTo>
                  <a:pt x="4604228" y="0"/>
                </a:lnTo>
                <a:lnTo>
                  <a:pt x="4604228" y="6026830"/>
                </a:lnTo>
                <a:lnTo>
                  <a:pt x="0" y="6026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763030" y="9314498"/>
            <a:ext cx="2761939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ТУАЛЕТ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094932" y="3745229"/>
            <a:ext cx="7099773" cy="1398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99"/>
              </a:lnSpc>
            </a:pPr>
            <a:r>
              <a:rPr lang="en-US" sz="3799">
                <a:solidFill>
                  <a:srgbClr val="344E41"/>
                </a:solidFill>
                <a:latin typeface="Raleway"/>
              </a:rPr>
              <a:t>Рядом есть туалет. </a:t>
            </a:r>
          </a:p>
          <a:p>
            <a:pPr algn="l">
              <a:lnSpc>
                <a:spcPts val="5699"/>
              </a:lnSpc>
            </a:pPr>
            <a:r>
              <a:rPr lang="en-US" sz="3799">
                <a:solidFill>
                  <a:srgbClr val="344E41"/>
                </a:solidFill>
                <a:latin typeface="Raleway"/>
              </a:rPr>
              <a:t>Я захожу, если нужно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174382" y="1165761"/>
            <a:ext cx="4932575" cy="7406570"/>
          </a:xfrm>
          <a:custGeom>
            <a:avLst/>
            <a:gdLst/>
            <a:ahLst/>
            <a:cxnLst/>
            <a:rect r="r" b="b" t="t" l="l"/>
            <a:pathLst>
              <a:path h="7406570" w="4932575">
                <a:moveTo>
                  <a:pt x="0" y="0"/>
                </a:moveTo>
                <a:lnTo>
                  <a:pt x="4932576" y="0"/>
                </a:lnTo>
                <a:lnTo>
                  <a:pt x="4932576" y="7406570"/>
                </a:lnTo>
                <a:lnTo>
                  <a:pt x="0" y="74065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144000" y="3579891"/>
            <a:ext cx="7955053" cy="153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12"/>
              </a:lnSpc>
            </a:pPr>
            <a:r>
              <a:rPr lang="en-US" sz="4141">
                <a:solidFill>
                  <a:srgbClr val="344E41"/>
                </a:solidFill>
                <a:latin typeface="Raleway"/>
              </a:rPr>
              <a:t>Я могу обратиться за помощью </a:t>
            </a:r>
          </a:p>
          <a:p>
            <a:pPr algn="l">
              <a:lnSpc>
                <a:spcPts val="6212"/>
              </a:lnSpc>
            </a:pPr>
            <a:r>
              <a:rPr lang="en-US" sz="4141">
                <a:solidFill>
                  <a:srgbClr val="344E41"/>
                </a:solidFill>
                <a:latin typeface="Raleway"/>
              </a:rPr>
              <a:t>к сотрудникам музея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392103" y="9314498"/>
            <a:ext cx="3503794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ПОМОЩЬ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7971026" y="9314498"/>
            <a:ext cx="2345947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1 ЭТАЖ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725266" y="243547"/>
            <a:ext cx="8837469" cy="678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9"/>
              </a:lnSpc>
            </a:pPr>
            <a:r>
              <a:rPr lang="en-US" sz="3699">
                <a:solidFill>
                  <a:srgbClr val="344E41"/>
                </a:solidFill>
                <a:latin typeface="Raleway"/>
              </a:rPr>
              <a:t>Сначала я смотрю выставки на 1 этаже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941546" y="1291204"/>
            <a:ext cx="12389393" cy="4157917"/>
            <a:chOff x="0" y="0"/>
            <a:chExt cx="16519190" cy="5543890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2"/>
            <a:srcRect l="19981" t="0" r="13802" b="0"/>
            <a:stretch>
              <a:fillRect/>
            </a:stretch>
          </p:blipFill>
          <p:spPr>
            <a:xfrm flipH="false" flipV="false">
              <a:off x="0" y="0"/>
              <a:ext cx="5506397" cy="5543890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12774" t="0" r="12774" b="0"/>
            <a:stretch>
              <a:fillRect/>
            </a:stretch>
          </p:blipFill>
          <p:spPr>
            <a:xfrm flipH="false" flipV="false">
              <a:off x="5506397" y="0"/>
              <a:ext cx="5506397" cy="5543890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4"/>
            <a:srcRect l="16892" t="0" r="16892" b="0"/>
            <a:stretch>
              <a:fillRect/>
            </a:stretch>
          </p:blipFill>
          <p:spPr>
            <a:xfrm flipH="false" flipV="false">
              <a:off x="11012794" y="0"/>
              <a:ext cx="5506397" cy="5543890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2941546" y="5449121"/>
            <a:ext cx="12404908" cy="3809179"/>
            <a:chOff x="0" y="0"/>
            <a:chExt cx="16539878" cy="5078905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5"/>
            <a:srcRect l="0" t="15454" r="0" b="15454"/>
            <a:stretch>
              <a:fillRect/>
            </a:stretch>
          </p:blipFill>
          <p:spPr>
            <a:xfrm flipH="false" flipV="false">
              <a:off x="0" y="0"/>
              <a:ext cx="5513293" cy="5078905"/>
            </a:xfrm>
            <a:prstGeom prst="rect">
              <a:avLst/>
            </a:prstGeom>
          </p:spPr>
        </p:pic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6"/>
            <a:srcRect l="0" t="15454" r="0" b="15454"/>
            <a:stretch>
              <a:fillRect/>
            </a:stretch>
          </p:blipFill>
          <p:spPr>
            <a:xfrm flipH="false" flipV="false">
              <a:off x="5513293" y="0"/>
              <a:ext cx="5513293" cy="5078905"/>
            </a:xfrm>
            <a:prstGeom prst="rect">
              <a:avLst/>
            </a:prstGeom>
          </p:spPr>
        </p:pic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7"/>
            <a:srcRect l="0" t="15454" r="0" b="15454"/>
            <a:stretch>
              <a:fillRect/>
            </a:stretch>
          </p:blipFill>
          <p:spPr>
            <a:xfrm flipH="false" flipV="false">
              <a:off x="11026585" y="0"/>
              <a:ext cx="5513293" cy="50789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6500823" y="1795953"/>
            <a:ext cx="5286354" cy="7048472"/>
          </a:xfrm>
          <a:custGeom>
            <a:avLst/>
            <a:gdLst/>
            <a:ahLst/>
            <a:cxnLst/>
            <a:rect r="r" b="b" t="t" l="l"/>
            <a:pathLst>
              <a:path h="7048472" w="5286354">
                <a:moveTo>
                  <a:pt x="0" y="0"/>
                </a:moveTo>
                <a:lnTo>
                  <a:pt x="5286354" y="0"/>
                </a:lnTo>
                <a:lnTo>
                  <a:pt x="5286354" y="7048472"/>
                </a:lnTo>
                <a:lnTo>
                  <a:pt x="0" y="70484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991919" y="532446"/>
            <a:ext cx="12304162" cy="849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49"/>
              </a:lnSpc>
            </a:pPr>
            <a:r>
              <a:rPr lang="en-US" sz="4699">
                <a:solidFill>
                  <a:srgbClr val="344E41"/>
                </a:solidFill>
                <a:latin typeface="Raleway"/>
              </a:rPr>
              <a:t>Затем я поднимаюсь по лестнице на 2 этаж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7894241" y="9314498"/>
            <a:ext cx="2499517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2 ЭТАЖ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936837" y="660082"/>
            <a:ext cx="14414326" cy="622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99"/>
              </a:lnSpc>
            </a:pPr>
            <a:r>
              <a:rPr lang="en-US" sz="3399">
                <a:solidFill>
                  <a:srgbClr val="344E41"/>
                </a:solidFill>
                <a:latin typeface="Raleway"/>
              </a:rPr>
              <a:t>На 2 этаже я смотрю на картины, скульптуры, предметы быта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1823359"/>
            <a:ext cx="18288000" cy="7434941"/>
            <a:chOff x="0" y="0"/>
            <a:chExt cx="24384000" cy="9913254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2"/>
            <a:srcRect l="0" t="15697" r="0" b="15697"/>
            <a:stretch>
              <a:fillRect/>
            </a:stretch>
          </p:blipFill>
          <p:spPr>
            <a:xfrm flipH="false" flipV="false">
              <a:off x="0" y="0"/>
              <a:ext cx="8128000" cy="9913254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9972" t="6347" r="42950" b="12718"/>
            <a:stretch>
              <a:fillRect/>
            </a:stretch>
          </p:blipFill>
          <p:spPr>
            <a:xfrm flipH="false" flipV="false">
              <a:off x="8128000" y="0"/>
              <a:ext cx="8128000" cy="9913254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4"/>
            <a:srcRect l="7476" t="15332" r="12604" b="10437"/>
            <a:stretch>
              <a:fillRect/>
            </a:stretch>
          </p:blipFill>
          <p:spPr>
            <a:xfrm flipH="false" flipV="false">
              <a:off x="16256000" y="0"/>
              <a:ext cx="8128000" cy="99132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887594" y="809563"/>
            <a:ext cx="5270793" cy="7564256"/>
          </a:xfrm>
          <a:custGeom>
            <a:avLst/>
            <a:gdLst/>
            <a:ahLst/>
            <a:cxnLst/>
            <a:rect r="r" b="b" t="t" l="l"/>
            <a:pathLst>
              <a:path h="7564256" w="5270793">
                <a:moveTo>
                  <a:pt x="0" y="0"/>
                </a:moveTo>
                <a:lnTo>
                  <a:pt x="5270793" y="0"/>
                </a:lnTo>
                <a:lnTo>
                  <a:pt x="5270793" y="7564255"/>
                </a:lnTo>
                <a:lnTo>
                  <a:pt x="0" y="75642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223598" y="3684207"/>
            <a:ext cx="9394630" cy="1681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76"/>
              </a:lnSpc>
            </a:pPr>
            <a:r>
              <a:rPr lang="en-US" sz="4584">
                <a:solidFill>
                  <a:srgbClr val="344E41"/>
                </a:solidFill>
                <a:latin typeface="Raleway"/>
              </a:rPr>
              <a:t>В музее я могу </a:t>
            </a:r>
          </a:p>
          <a:p>
            <a:pPr algn="l">
              <a:lnSpc>
                <a:spcPts val="6876"/>
              </a:lnSpc>
            </a:pPr>
            <a:r>
              <a:rPr lang="en-US" sz="4584">
                <a:solidFill>
                  <a:srgbClr val="344E41"/>
                </a:solidFill>
                <a:latin typeface="Raleway"/>
              </a:rPr>
              <a:t>читать информацию на экране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645064" y="2184765"/>
            <a:ext cx="4538443" cy="5917470"/>
          </a:xfrm>
          <a:custGeom>
            <a:avLst/>
            <a:gdLst/>
            <a:ahLst/>
            <a:cxnLst/>
            <a:rect r="r" b="b" t="t" l="l"/>
            <a:pathLst>
              <a:path h="5917470" w="4538443">
                <a:moveTo>
                  <a:pt x="0" y="0"/>
                </a:moveTo>
                <a:lnTo>
                  <a:pt x="4538442" y="0"/>
                </a:lnTo>
                <a:lnTo>
                  <a:pt x="4538442" y="5917470"/>
                </a:lnTo>
                <a:lnTo>
                  <a:pt x="0" y="59174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183506" y="2184765"/>
            <a:ext cx="6594848" cy="5917470"/>
          </a:xfrm>
          <a:custGeom>
            <a:avLst/>
            <a:gdLst/>
            <a:ahLst/>
            <a:cxnLst/>
            <a:rect r="r" b="b" t="t" l="l"/>
            <a:pathLst>
              <a:path h="5917470" w="6594848">
                <a:moveTo>
                  <a:pt x="0" y="0"/>
                </a:moveTo>
                <a:lnTo>
                  <a:pt x="6594849" y="0"/>
                </a:lnTo>
                <a:lnTo>
                  <a:pt x="6594849" y="5917470"/>
                </a:lnTo>
                <a:lnTo>
                  <a:pt x="0" y="59174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710566" y="2184765"/>
            <a:ext cx="4548734" cy="5917470"/>
          </a:xfrm>
          <a:custGeom>
            <a:avLst/>
            <a:gdLst/>
            <a:ahLst/>
            <a:cxnLst/>
            <a:rect r="r" b="b" t="t" l="l"/>
            <a:pathLst>
              <a:path h="5917470" w="4548734">
                <a:moveTo>
                  <a:pt x="0" y="0"/>
                </a:moveTo>
                <a:lnTo>
                  <a:pt x="4548734" y="0"/>
                </a:lnTo>
                <a:lnTo>
                  <a:pt x="4548734" y="5917470"/>
                </a:lnTo>
                <a:lnTo>
                  <a:pt x="0" y="5917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13179" y="684847"/>
            <a:ext cx="14899710" cy="880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49"/>
              </a:lnSpc>
            </a:pPr>
            <a:r>
              <a:rPr lang="en-US" sz="4899">
                <a:solidFill>
                  <a:srgbClr val="344E41"/>
                </a:solidFill>
                <a:latin typeface="Raleway"/>
              </a:rPr>
              <a:t>Если я устану, я могу присесть и отдохнуть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94145" y="789475"/>
            <a:ext cx="14899710" cy="1579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49"/>
              </a:lnSpc>
            </a:pPr>
            <a:r>
              <a:rPr lang="en-US" sz="4299">
                <a:solidFill>
                  <a:srgbClr val="344E41"/>
                </a:solidFill>
                <a:latin typeface="Raleway"/>
              </a:rPr>
              <a:t>В музее я хожу спокойно,</a:t>
            </a:r>
          </a:p>
          <a:p>
            <a:pPr algn="ctr">
              <a:lnSpc>
                <a:spcPts val="6449"/>
              </a:lnSpc>
            </a:pPr>
            <a:r>
              <a:rPr lang="en-US" sz="4299">
                <a:solidFill>
                  <a:srgbClr val="344E41"/>
                </a:solidFill>
                <a:latin typeface="Raleway"/>
              </a:rPr>
              <a:t>говорю тихо </a:t>
            </a:r>
            <a:r>
              <a:rPr lang="en-US" sz="4299">
                <a:solidFill>
                  <a:srgbClr val="344E41"/>
                </a:solidFill>
                <a:latin typeface="Raleway"/>
              </a:rPr>
              <a:t>и держусь на расстоянии от экспонатов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4964511" y="2852727"/>
            <a:ext cx="8358977" cy="5577005"/>
          </a:xfrm>
          <a:custGeom>
            <a:avLst/>
            <a:gdLst/>
            <a:ahLst/>
            <a:cxnLst/>
            <a:rect r="r" b="b" t="t" l="l"/>
            <a:pathLst>
              <a:path h="5577005" w="8358977">
                <a:moveTo>
                  <a:pt x="0" y="0"/>
                </a:moveTo>
                <a:lnTo>
                  <a:pt x="8358978" y="0"/>
                </a:lnTo>
                <a:lnTo>
                  <a:pt x="8358978" y="5577005"/>
                </a:lnTo>
                <a:lnTo>
                  <a:pt x="0" y="55770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479832" y="2017289"/>
            <a:ext cx="9634413" cy="6252421"/>
          </a:xfrm>
          <a:custGeom>
            <a:avLst/>
            <a:gdLst/>
            <a:ahLst/>
            <a:cxnLst/>
            <a:rect r="r" b="b" t="t" l="l"/>
            <a:pathLst>
              <a:path h="6252421" w="9634413">
                <a:moveTo>
                  <a:pt x="0" y="0"/>
                </a:moveTo>
                <a:lnTo>
                  <a:pt x="9634412" y="0"/>
                </a:lnTo>
                <a:lnTo>
                  <a:pt x="9634412" y="6252422"/>
                </a:lnTo>
                <a:lnTo>
                  <a:pt x="0" y="62524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260116" y="2017289"/>
            <a:ext cx="4389214" cy="6252421"/>
          </a:xfrm>
          <a:custGeom>
            <a:avLst/>
            <a:gdLst/>
            <a:ahLst/>
            <a:cxnLst/>
            <a:rect r="r" b="b" t="t" l="l"/>
            <a:pathLst>
              <a:path h="6252421" w="4389214">
                <a:moveTo>
                  <a:pt x="0" y="0"/>
                </a:moveTo>
                <a:lnTo>
                  <a:pt x="4389215" y="0"/>
                </a:lnTo>
                <a:lnTo>
                  <a:pt x="4389215" y="6252422"/>
                </a:lnTo>
                <a:lnTo>
                  <a:pt x="0" y="62524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79832" y="802811"/>
            <a:ext cx="14899710" cy="754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199">
                <a:solidFill>
                  <a:srgbClr val="344E41"/>
                </a:solidFill>
                <a:latin typeface="Raleway"/>
              </a:rPr>
              <a:t>После экскурсии я спускаюсь по лестнице на 1 этаж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6962091" y="2116753"/>
            <a:ext cx="4363817" cy="6545726"/>
          </a:xfrm>
          <a:custGeom>
            <a:avLst/>
            <a:gdLst/>
            <a:ahLst/>
            <a:cxnLst/>
            <a:rect r="r" b="b" t="t" l="l"/>
            <a:pathLst>
              <a:path h="6545726" w="4363817">
                <a:moveTo>
                  <a:pt x="0" y="0"/>
                </a:moveTo>
                <a:lnTo>
                  <a:pt x="4363818" y="0"/>
                </a:lnTo>
                <a:lnTo>
                  <a:pt x="4363818" y="6545726"/>
                </a:lnTo>
                <a:lnTo>
                  <a:pt x="0" y="65457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694145" y="773727"/>
            <a:ext cx="14899710" cy="880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49"/>
              </a:lnSpc>
            </a:pPr>
            <a:r>
              <a:rPr lang="en-US" sz="4899">
                <a:solidFill>
                  <a:srgbClr val="344E41"/>
                </a:solidFill>
                <a:latin typeface="Raleway"/>
              </a:rPr>
              <a:t>В музее я могу сходить в салон-магазин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267890" y="9318727"/>
            <a:ext cx="6018398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344E41"/>
                </a:solidFill>
                <a:latin typeface="Prata Bold"/>
              </a:rPr>
              <a:t>САЛОН-МАГАЗИН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770136" y="2106684"/>
            <a:ext cx="4373016" cy="6073633"/>
          </a:xfrm>
          <a:custGeom>
            <a:avLst/>
            <a:gdLst/>
            <a:ahLst/>
            <a:cxnLst/>
            <a:rect r="r" b="b" t="t" l="l"/>
            <a:pathLst>
              <a:path h="6073633" w="4373016">
                <a:moveTo>
                  <a:pt x="0" y="0"/>
                </a:moveTo>
                <a:lnTo>
                  <a:pt x="4373016" y="0"/>
                </a:lnTo>
                <a:lnTo>
                  <a:pt x="4373016" y="6073632"/>
                </a:lnTo>
                <a:lnTo>
                  <a:pt x="0" y="60736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405270" y="2106684"/>
            <a:ext cx="4382360" cy="6073633"/>
          </a:xfrm>
          <a:custGeom>
            <a:avLst/>
            <a:gdLst/>
            <a:ahLst/>
            <a:cxnLst/>
            <a:rect r="r" b="b" t="t" l="l"/>
            <a:pathLst>
              <a:path h="6073633" w="4382360">
                <a:moveTo>
                  <a:pt x="0" y="0"/>
                </a:moveTo>
                <a:lnTo>
                  <a:pt x="4382359" y="0"/>
                </a:lnTo>
                <a:lnTo>
                  <a:pt x="4382359" y="6073632"/>
                </a:lnTo>
                <a:lnTo>
                  <a:pt x="0" y="60736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567157" y="9377045"/>
            <a:ext cx="3153685" cy="705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344E41"/>
                </a:solidFill>
                <a:latin typeface="Prata Bold"/>
              </a:rPr>
              <a:t>ГАРДЕРОБ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7200" y="371081"/>
            <a:ext cx="17373600" cy="1343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90"/>
              </a:lnSpc>
            </a:pPr>
            <a:r>
              <a:rPr lang="en-US" sz="4600">
                <a:solidFill>
                  <a:srgbClr val="344E41"/>
                </a:solidFill>
                <a:latin typeface="Raleway"/>
              </a:rPr>
              <a:t>Я отдаю номерок в гардеробе </a:t>
            </a:r>
          </a:p>
          <a:p>
            <a:pPr algn="ctr">
              <a:lnSpc>
                <a:spcPts val="5290"/>
              </a:lnSpc>
            </a:pPr>
            <a:r>
              <a:rPr lang="en-US" sz="4600">
                <a:solidFill>
                  <a:srgbClr val="344E41"/>
                </a:solidFill>
                <a:latin typeface="Raleway"/>
              </a:rPr>
              <a:t>и забираю свою одежду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575607" y="8143788"/>
            <a:ext cx="4762074" cy="647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3500">
                <a:solidFill>
                  <a:srgbClr val="344E41"/>
                </a:solidFill>
                <a:latin typeface="Raleway"/>
              </a:rPr>
              <a:t>Отдаю номерок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215412" y="8143788"/>
            <a:ext cx="4762074" cy="647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3500">
                <a:solidFill>
                  <a:srgbClr val="344E41"/>
                </a:solidFill>
                <a:latin typeface="Raleway"/>
              </a:rPr>
              <a:t>Получаю одежду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482589" y="2565816"/>
            <a:ext cx="11322823" cy="6371059"/>
          </a:xfrm>
          <a:custGeom>
            <a:avLst/>
            <a:gdLst/>
            <a:ahLst/>
            <a:cxnLst/>
            <a:rect r="r" b="b" t="t" l="l"/>
            <a:pathLst>
              <a:path h="6371059" w="11322823">
                <a:moveTo>
                  <a:pt x="0" y="0"/>
                </a:moveTo>
                <a:lnTo>
                  <a:pt x="11322822" y="0"/>
                </a:lnTo>
                <a:lnTo>
                  <a:pt x="11322822" y="6371059"/>
                </a:lnTo>
                <a:lnTo>
                  <a:pt x="0" y="63710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0724" y="777020"/>
            <a:ext cx="18046552" cy="1464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>
                <a:solidFill>
                  <a:srgbClr val="344E41"/>
                </a:solidFill>
                <a:latin typeface="Raleway"/>
              </a:rPr>
              <a:t>Выход совсем рядом. </a:t>
            </a:r>
          </a:p>
          <a:p>
            <a:pPr algn="ctr">
              <a:lnSpc>
                <a:spcPts val="5879"/>
              </a:lnSpc>
            </a:pPr>
            <a:r>
              <a:rPr lang="en-US" sz="4199">
                <a:solidFill>
                  <a:srgbClr val="344E41"/>
                </a:solidFill>
                <a:latin typeface="Raleway"/>
              </a:rPr>
              <a:t>Я прощаюсь и выхожу на улицу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35528" y="9432608"/>
            <a:ext cx="3658393" cy="613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344E41"/>
                </a:solidFill>
                <a:latin typeface="Prata Bold"/>
              </a:rPr>
              <a:t>ПОРА ДОМОЙ!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4922180" y="2972218"/>
            <a:ext cx="8202191" cy="5375447"/>
          </a:xfrm>
          <a:custGeom>
            <a:avLst/>
            <a:gdLst/>
            <a:ahLst/>
            <a:cxnLst/>
            <a:rect r="r" b="b" t="t" l="l"/>
            <a:pathLst>
              <a:path h="5375447" w="8202191">
                <a:moveTo>
                  <a:pt x="0" y="0"/>
                </a:moveTo>
                <a:lnTo>
                  <a:pt x="8202191" y="0"/>
                </a:lnTo>
                <a:lnTo>
                  <a:pt x="8202191" y="5375448"/>
                </a:lnTo>
                <a:lnTo>
                  <a:pt x="0" y="537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693793"/>
            <a:ext cx="18046552" cy="1633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79"/>
              </a:lnSpc>
            </a:pPr>
            <a:r>
              <a:rPr lang="en-US" sz="4699">
                <a:solidFill>
                  <a:srgbClr val="344E41"/>
                </a:solidFill>
                <a:latin typeface="Raleway"/>
              </a:rPr>
              <a:t>Я буду соблюдать правила музея </a:t>
            </a:r>
          </a:p>
          <a:p>
            <a:pPr algn="ctr">
              <a:lnSpc>
                <a:spcPts val="6579"/>
              </a:lnSpc>
            </a:pPr>
            <a:r>
              <a:rPr lang="en-US" sz="4699">
                <a:solidFill>
                  <a:srgbClr val="344E41"/>
                </a:solidFill>
                <a:latin typeface="Raleway"/>
              </a:rPr>
              <a:t>и отлично проведу время!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7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8288000" cy="1028700"/>
            <a:chOff x="0" y="0"/>
            <a:chExt cx="12372622" cy="695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72622" cy="695960"/>
            </a:xfrm>
            <a:custGeom>
              <a:avLst/>
              <a:gdLst/>
              <a:ahLst/>
              <a:cxnLst/>
              <a:rect r="r" b="b" t="t" l="l"/>
              <a:pathLst>
                <a:path h="695960" w="12372622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A3B18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899555" y="1641003"/>
            <a:ext cx="11039819" cy="7359879"/>
          </a:xfrm>
          <a:custGeom>
            <a:avLst/>
            <a:gdLst/>
            <a:ahLst/>
            <a:cxnLst/>
            <a:rect r="r" b="b" t="t" l="l"/>
            <a:pathLst>
              <a:path h="7359879" w="11039819">
                <a:moveTo>
                  <a:pt x="0" y="0"/>
                </a:moveTo>
                <a:lnTo>
                  <a:pt x="11039819" y="0"/>
                </a:lnTo>
                <a:lnTo>
                  <a:pt x="11039819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499597" y="9477376"/>
            <a:ext cx="3839735" cy="523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344E41"/>
                </a:solidFill>
                <a:latin typeface="Prata Bold"/>
              </a:rPr>
              <a:t>ЛИДСКИЙ МУЗЕЙ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097713" y="578565"/>
            <a:ext cx="10643502" cy="805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53"/>
              </a:lnSpc>
            </a:pPr>
            <a:r>
              <a:rPr lang="en-US" sz="4681">
                <a:solidFill>
                  <a:srgbClr val="344E41"/>
                </a:solidFill>
                <a:latin typeface="Raleway"/>
              </a:rPr>
              <a:t>Я обязательно приду в музей ещё раз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DAFMYtv4Wh0</dc:identifier>
  <dcterms:modified xsi:type="dcterms:W3CDTF">2011-08-01T06:04:30Z</dcterms:modified>
  <cp:revision>1</cp:revision>
  <dc:title>Green Monochromatic Simple The Minimalist Presentation Template</dc:title>
</cp:coreProperties>
</file>